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6" r:id="rId3"/>
    <p:sldId id="286" r:id="rId4"/>
    <p:sldId id="265" r:id="rId5"/>
    <p:sldId id="291" r:id="rId6"/>
    <p:sldId id="292" r:id="rId7"/>
    <p:sldId id="283" r:id="rId8"/>
    <p:sldId id="279" r:id="rId9"/>
    <p:sldId id="287" r:id="rId10"/>
    <p:sldId id="290" r:id="rId11"/>
    <p:sldId id="293" r:id="rId12"/>
    <p:sldId id="294" r:id="rId13"/>
    <p:sldId id="288" r:id="rId14"/>
    <p:sldId id="295" r:id="rId15"/>
    <p:sldId id="296" r:id="rId16"/>
    <p:sldId id="274" r:id="rId17"/>
    <p:sldId id="309" r:id="rId18"/>
    <p:sldId id="310" r:id="rId19"/>
    <p:sldId id="311" r:id="rId20"/>
    <p:sldId id="298" r:id="rId21"/>
    <p:sldId id="299" r:id="rId22"/>
    <p:sldId id="297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71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11.06.2024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11.06.2024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173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13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38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594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44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435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96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05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0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136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276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34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54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918310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Магазин автозапчастей </a:t>
            </a:r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Бизнес-план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066373"/>
            <a:ext cx="6327902" cy="5420378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1" i="0" dirty="0">
                <a:solidFill>
                  <a:srgbClr val="000000"/>
                </a:solidFill>
                <a:effectLst/>
              </a:rPr>
              <a:t>Рыночный анализ: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Целевая аудитория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Владельцы автомобилей всех марок и категорий.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Конкуренты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Анализ рыночных конкурентов и определение уникальных преимуществ.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Маркетинг и продажи: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Онлайн-продвижение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Реклама в социальных сетях, поисковое продвижение, контекстная реклама.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Акции и скидки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Привлечение клиентов сезонными предложениями и программами лояльности.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Операционный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Поставщики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Поиск и установление партнерских отношений с надежными поставщиками автозапчастей.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Системы учета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Внедрение эффективных систем учета товаров и заказов.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Финансовый план: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Инвестиции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Определение необходимых инвестиций на закупку товара, рекламу и оборудование.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Прогноз доходов и расходов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Расчет ожидаемой прибыли, учет затрат на аренду, персонал, рекламу.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Организационная структура: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Менеджмент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Руководство, закупки, маркетинг, IT-поддержка.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Персонал магазина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Продавцы, консультанты, служба доставки.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1" i="0" dirty="0">
                <a:solidFill>
                  <a:srgbClr val="000000"/>
                </a:solidFill>
                <a:effectLst/>
              </a:rPr>
              <a:t>Риски и стратегии их снижения: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Риски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Изменения в рыночной конъюнктуре, проблемы с поставками.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r>
              <a:rPr lang="ru-RU" b="0" i="1" dirty="0">
                <a:solidFill>
                  <a:srgbClr val="000000"/>
                </a:solidFill>
                <a:effectLst/>
              </a:rPr>
              <a:t>Стратегии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: Диверсификация товарного ассортимента, поиск альтернативных поставщиков. </a:t>
            </a:r>
            <a:br>
              <a:rPr lang="ru-RU" b="0" i="0" dirty="0">
                <a:solidFill>
                  <a:srgbClr val="000000"/>
                </a:solidFill>
                <a:effectLst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55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548338"/>
            <a:ext cx="6327902" cy="4336460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Веб-платформа: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Интернет-магазин: Основной канал продаж с удобным поиском по марке и модели автомобиля.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Онлайн-каталог: Система удобного просмотра товаров с фильтрами и подробными описаниями.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База данных: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Информация о товарах: Цены, описания, технические характеристики.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Данные клиентов: Заказы, контактная информация для связи и рассылок.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учета и складского управления: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поставок: Отслеживание поступления товаров от поставщиков.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Учет продаж: Регистрация и отслеживание каждой сделки.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Складское управление: Оптимизация уровня запасов, отслеживание оборота товаров.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ИТ-Инфраструктура: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Хостинг: Надежный сервер для обеспечения доступности веб-платформы.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безопасности: Защита от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киберугроз</a:t>
            </a: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мониторинг активности.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 </a:t>
            </a:r>
            <a:r>
              <a:rPr lang="ru-RU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заказов и оплаты: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Онлайн-платежи: Интеграция с платежными системами для безопасных и удобных транзакций.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Подтверждение заказов: Автоматическое уведомление клиентов о статусе заказа.</a:t>
            </a:r>
            <a: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5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8" y="439402"/>
            <a:ext cx="3640796" cy="43180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  <a:latin typeface="WordVisi_MSFontService"/>
              </a:rPr>
              <a:t>Архитектура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218" y="1699096"/>
            <a:ext cx="6327902" cy="366374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  <a:buNone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Маркетинг и аналитика: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анализа данных: Отслеживание покупательского поведения, оценка эффективности маркетинговых кампаний.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Логистика и доставка: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доставки: Внешняя служба или внутренний флот для оперативной доставки заказов.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Отслеживание грузов: Системы для отслеживания местоположения и статуса поставок.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Служба поддержки и обратной связи: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Онлайн-консультации: Чат для быстрого ответа на вопросы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Формы обратной связи: Системы для получения отзывов и решения проблем.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Администрирование и управление персоналом: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Системы управления персоналом: Распределение обязанностей, контроль производительности.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IT-поддержка: Обеспечение бесперебойной работы ИТ-систем.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 </a:t>
            </a:r>
            <a:r>
              <a:rPr lang="ru-RU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Физические точки (при наличии):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Магазины: Оптимизация интерьера, создание удобной атмосферы для клиентов.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29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Изменения в рыночной конъюнктуре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Регулярный мониторинг рынка и анализ трендов. Развитие гибкой стратегии ценообразования для быстрой адаптации к изменениям.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Проблемы с поставками от поставщиков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Работа с несколькими надежными поставщиками. Подписание долгосрочных договоров с возможностью быстро переключиться на других поставщиков при необходимости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Кибератаки и утечки данных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Внедрение высокотехнологичных систем безопасности, регулярные аудиты безопасности. Обучение сотрудников правилам безопасности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7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Экономический кризис 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Создание программ лояльности и акций для привлечения клиентов. Развитие стратегий маркетинга для увеличения узнаваемости бренда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Технические сбои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Регулярные тесты на прочность систем, резервное копирование данных. Быстрое реагирование на технические проблемы с помощью службы поддержки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Низкий уровень конверсии на веб-платформе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Анализ пользовательского опыта и постоянное улучшение интерфейса веб-платформы. Запуск акций и скидок для стимулирования покупок</a:t>
            </a: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48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Риски и стратегии устранения</a:t>
            </a:r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Негативные отзывы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Система обратной связи с клиентами для оперативного реагирования на проблемы. Программы компенсации и лояльности для восстановления доверия клиентов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641510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Недостаточная информированность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Участие в профессиональных выставках и мероприятиях. Обучение сотрудников и регулярное обновление каталога товаров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i="0" dirty="0">
                <a:solidFill>
                  <a:srgbClr val="000000"/>
                </a:solidFill>
                <a:effectLst/>
              </a:rPr>
              <a:t>Неспособность привлечь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Эффективное использование маркетинговых каналов для привлечения внимания к бренду. Партнерства с автосервисами и блогерами для расширения охвата аудитории. </a:t>
            </a:r>
            <a:br>
              <a:rPr lang="ru-RU" sz="1600" b="0" i="0" dirty="0">
                <a:solidFill>
                  <a:srgbClr val="000000"/>
                </a:solidFill>
                <a:effectLst/>
              </a:rPr>
            </a:b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701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ПОДВЕДЕНИЕ ИТОГОВ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1126"/>
            <a:ext cx="5401016" cy="4125701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Спасибо, что разделили с нами этот увлекательный путь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. Мы стремимся стать не просто магазином автозапчастей, а вашим надежным партнером в уходе за вашим автомобилем. В этом бизнесе наша цель - не просто предоставлять запчасти, но и вносить в ваш опыт вождения надежность, комфорт и уверенность.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— это не просто бизнес. Это история о страсти к автомобилям, об исследованиях, об инновациях и о вас – наших ценных клиентах. Мы гордимся тем, что создаем уникальное место, где каждая деталь имеет значение, и каждый клиент может быть уверен в качестве и внимании. 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Мы готовы к воплощению этого вдохновенного проекта, и с нетерпением ждем возможности быть вашими партнерами в путешествии по дорогам жизни. Спасибо за внимание, и добро пожаловать в мир </a:t>
            </a:r>
            <a:r>
              <a:rPr lang="ru-RU" sz="16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6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6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– вашего надежного спутника в автомобильных приключениях. 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пол, в помещении, мебель, полка&#10;&#10;Автоматически созданное описание">
            <a:extLst>
              <a:ext uri="{FF2B5EF4-FFF2-40B4-BE49-F238E27FC236}">
                <a16:creationId xmlns:a16="http://schemas.microsoft.com/office/drawing/2014/main" id="{184FF653-8328-0218-89EB-E926C23BD0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4056" b="24056"/>
          <a:stretch>
            <a:fillRect/>
          </a:stretch>
        </p:blipFill>
        <p:spPr/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A2D64C-4506-1FAD-8B7F-7F362F33D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A5CF90-6877-7951-D73C-94C28A2D82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E7DE90-23ED-9796-8B67-2CFB1A7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056" b="24056"/>
          <a:stretch/>
        </p:blipFill>
        <p:spPr>
          <a:xfrm>
            <a:off x="6165941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4866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311B2-299B-EC61-CD9E-76C2E36B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0366DD-AC64-74C6-D6E0-326D973C3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Поставка(</a:t>
            </a:r>
            <a:r>
              <a:rPr lang="en-US" dirty="0"/>
              <a:t>just-in-time)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Склад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Реклама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иерархии сотрудников</a:t>
            </a:r>
          </a:p>
          <a:p>
            <a:endParaRPr lang="ru-RU" dirty="0"/>
          </a:p>
        </p:txBody>
      </p:sp>
      <p:pic>
        <p:nvPicPr>
          <p:cNvPr id="10" name="Рисунок 9" descr="Изображение выглядит как в помещении, сцена, Стеллаж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BCBB59-5E13-E55A-7E3F-6071F54994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077" r="15077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8CE77D69-755E-EF09-8ADB-AFC9EA91E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DA587B8-F85F-1DB6-0466-5BFCBF27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F9931AC-BD1E-CC72-659E-B7332F388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8071B-F2B5-557F-CE66-1CDA53C05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271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2B21A-F3D0-648B-FC51-1893384D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FBD04D4-5A09-BC4B-79C7-29E3BC5612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2306" y="1828800"/>
            <a:ext cx="9402263" cy="4351338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9414B2-D7C3-452E-DA56-94565DC7B9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BC804A-60AA-D84B-9AFC-A28F1195D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7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575326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Вступле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ние</a:t>
            </a:r>
          </a:p>
        </p:txBody>
      </p:sp>
      <p:pic>
        <p:nvPicPr>
          <p:cNvPr id="15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1" y="539927"/>
            <a:ext cx="4729163" cy="577814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 – магазин автозапчастей, созданный с любовью к автомобилям и стремлением предоставить нашим клиентам оптимальный выбор и первоклассное обслуживание.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В мире, где мобильность становится все более важной, наш бизнес встает на путь обеспечения автомобилистов всем необходимым для беззаботного и комфортного вождения.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en-US" sz="18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– это не просто магазин, это центр, где воплощаются страсть к автомобилям, экспертиза в мире автозапчастей и стремление сделать ваше вождение более надежным и приятным.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 </a:t>
            </a:r>
            <a:br>
              <a:rPr lang="ru-RU" sz="1800" b="0" i="0" dirty="0">
                <a:solidFill>
                  <a:srgbClr val="000000"/>
                </a:solidFill>
                <a:effectLst/>
              </a:rPr>
            </a:br>
            <a:r>
              <a:rPr lang="ru-RU" sz="1800" b="0" i="0" dirty="0">
                <a:solidFill>
                  <a:srgbClr val="000000"/>
                </a:solidFill>
                <a:effectLst/>
              </a:rPr>
              <a:t>Давайте вместе погружаемся в детали нашего бизнес-плана, где мы расскажем о стратегиях, планах развития и уникальных чертах </a:t>
            </a:r>
            <a:r>
              <a:rPr lang="ru-RU" sz="18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8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800" b="0" i="0" dirty="0">
                <a:solidFill>
                  <a:srgbClr val="000000"/>
                </a:solidFill>
                <a:effectLst/>
              </a:rPr>
              <a:t>, которые помогут нам стать востребованным и успешным игроком на рынке автозапчастей в Москве.</a:t>
            </a:r>
            <a:endParaRPr lang="ru-RU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реализация </a:t>
            </a:r>
            <a:r>
              <a:rPr lang="ru-RU" sz="3200" dirty="0" err="1"/>
              <a:t>ит-инфраструктуры</a:t>
            </a:r>
            <a:endParaRPr lang="ru-RU" sz="3200" dirty="0"/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Оценка Потребностей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Проведите анализ запросов клиентов и оцените потребности в системе электронных очередей и онлайн-сервисах доставки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9001381" y="2001750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88931" y="3589258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Прогнозирование Роста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895035" y="4629254"/>
            <a:ext cx="3814883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Проанализируйте прогнозы роста клиентской базы и объема заказов для определения масштабов и необходимых функций системы. 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67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реализация </a:t>
            </a:r>
            <a:r>
              <a:rPr lang="ru-RU" sz="3200" dirty="0" err="1"/>
              <a:t>ит-инфраструктуры</a:t>
            </a:r>
            <a:endParaRPr lang="ru-RU" sz="3200" dirty="0"/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Выбор Технологий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Выберите подходящие технологии для реализации системы электронных очередей и онлайн-сервиса доставки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9001381" y="2001750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88931" y="3589258"/>
            <a:ext cx="3592053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Разработка Архитектуры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895035" y="4629254"/>
            <a:ext cx="3814883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Создайте архитектуру системы, интегрирующую систему электронных очередей и сайт с функциями доставки.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12432280" y="1908793"/>
            <a:ext cx="1367154" cy="1222013"/>
          </a:xfrm>
        </p:spPr>
      </p:pic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56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8457A-865E-6A6C-467F-07724898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11DC40-CB7A-AECC-909B-C6B97CF98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5240085" cy="3568139"/>
          </a:xfrm>
        </p:spPr>
        <p:txBody>
          <a:bodyPr/>
          <a:lstStyle/>
          <a:p>
            <a:r>
              <a:rPr lang="ru-RU" b="1" i="0" dirty="0">
                <a:solidFill>
                  <a:srgbClr val="000000"/>
                </a:solidFill>
                <a:effectLst/>
              </a:rPr>
              <a:t>Затраты на Формирование ИТ Инфраструктуры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Система Электронных Очередей: $300 - $500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Сайт с Функциями Доставки: $400 - $500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 Установка и настройка: $100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- $200 </a:t>
            </a:r>
            <a:endParaRPr lang="ru-RU" b="0" i="0" dirty="0">
              <a:solidFill>
                <a:srgbClr val="000000"/>
              </a:solidFill>
              <a:effectLst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Обучение сотрудников: $0 - $1000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ИТ Управление и обслуживание: $100 - $3000</a:t>
            </a:r>
            <a:endParaRPr lang="ru-RU" dirty="0"/>
          </a:p>
        </p:txBody>
      </p:sp>
      <p:pic>
        <p:nvPicPr>
          <p:cNvPr id="10" name="Рисунок 9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CB85BF9-6E85-B5F3-EAE8-F21CB73AFC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5207" r="35207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D26A691-4A27-6910-F023-0C28514B9B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80648AE-8D92-38AC-99AF-79047ADAA0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4EDC1AE-12CA-DBFC-05F4-A0827292E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1CC7D87-0AB4-8657-C36A-F776BA26BF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34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876301"/>
            <a:ext cx="1155395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Ключевые Проблемы</a:t>
            </a:r>
            <a:endParaRPr lang="ru-RU" dirty="0"/>
          </a:p>
        </p:txBody>
      </p:sp>
      <p:pic>
        <p:nvPicPr>
          <p:cNvPr id="8" name="Рисунок 7" descr="Восходящий тренд (сплошная заливка)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58" y="3589258"/>
            <a:ext cx="3481063" cy="10020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Сложность Создания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623094"/>
            <a:ext cx="3430964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Необходимость в интеграции различных систем и обеспечении их совместимости.</a:t>
            </a:r>
            <a:endParaRPr lang="ru-RU" sz="1600" dirty="0"/>
          </a:p>
        </p:txBody>
      </p:sp>
      <p:pic>
        <p:nvPicPr>
          <p:cNvPr id="89" name="Рисунок 8" descr="Цикл с людьми (сплошная заливка)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Текст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6" y="3553401"/>
            <a:ext cx="3641510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Совокупная Стоимость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17226" y="4596094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Необходимость в дополнительных инвестициях на разработку и поддержку новых систем</a:t>
            </a:r>
            <a:endParaRPr lang="ru-RU" sz="1600" dirty="0"/>
          </a:p>
        </p:txBody>
      </p:sp>
      <p:pic>
        <p:nvPicPr>
          <p:cNvPr id="86" name="Рисунок 11" descr="Рукопожатие (сплошная заливка)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518864"/>
            <a:ext cx="3260672" cy="9889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Управление Безопасностью и Проблемами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98539" y="4561557"/>
            <a:ext cx="2944737" cy="2061380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algn="l" rtl="0" fontAlgn="ctr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Требуется постоянная работа по мониторингу и обеспечению безопасности системы, а также оперативное реагирование на возникающие проблемы.</a:t>
            </a:r>
          </a:p>
        </p:txBody>
      </p:sp>
      <p:sp>
        <p:nvSpPr>
          <p:cNvPr id="33" name="Нижний колонтитул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13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Стратегия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165" y="2018718"/>
            <a:ext cx="5401016" cy="4069345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Планирование и Исследование: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Тщательное изучение потребностей клиентов и рынка для определения оптимальных функциональных возможностей системы.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Интеграция и Разработка: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Эффективная интеграция системы электронных очередей и онлайн-сервиса доставки с существующей ИТ инфраструктурой компании, а также разработка и запуск веб-сайта с функциями доставки.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Обучение и Поддержка: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Обучение сотрудников работе с новыми системами и предоставление им поддержки в процессе использования. 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26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Стратегия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165" y="2018718"/>
            <a:ext cx="5401016" cy="4069345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Мониторинг и Оптимизация: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Постоянный мониторинг работы системы и оптимизация ее производительности для обеспечения высокого уровня сервиса.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Управление Безопасностью и Проблемами: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Разработка и реализация стратегий по обеспечению безопасности данных клиентов и эффективному управлению возникающими проблемами.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Расширение и Улучшение: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Постоянное развитие системы с учетом изменяющихся потребностей клиентов и технологических трендов.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23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55824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b="0" i="0" dirty="0">
                <a:solidFill>
                  <a:srgbClr val="000000"/>
                </a:solidFill>
                <a:effectLst/>
              </a:rPr>
              <a:t>ИТ Инфраструктура и Системы</a:t>
            </a:r>
            <a:endParaRPr lang="ru-RU" sz="2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165" y="2018718"/>
            <a:ext cx="5401016" cy="4069345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Серверы и Хранение Данных: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Размещение на серверах с высокой производительностью для обеспечения быстрой и надежной работы системы.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Сетевое Оборудование: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Установка мощных маршрутизаторов и коммутаторов для обеспечения стабильной связи между всеми компонентами системы.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Системы Хранения Данных: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Развертывание систем хранения данных с масштабируемой архитектурой для обеспечения сохранности и доступности информации.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0858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655824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b="0" i="0" dirty="0">
                <a:solidFill>
                  <a:srgbClr val="000000"/>
                </a:solidFill>
                <a:effectLst/>
              </a:rPr>
              <a:t>ИТ Инфраструктура и Системы</a:t>
            </a:r>
            <a:endParaRPr lang="ru-RU" sz="2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165" y="2018718"/>
            <a:ext cx="5401016" cy="4069345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Питание и Охлаждение: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Обеспечение надежного и эффективного питания и охлаждения серверного оборудования для предотвращения возможных сбоев из-за перегрева. </a:t>
            </a: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Аппаратное Обеспечение: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Использование высокопроизводительных компонентов и устройств для обеспечения быстрой и стабильной работы системы. </a:t>
            </a:r>
            <a:endParaRPr lang="ru-RU" sz="1600" dirty="0">
              <a:solidFill>
                <a:srgbClr val="000000"/>
              </a:solidFill>
            </a:endParaRPr>
          </a:p>
          <a:p>
            <a:pPr marL="342900" indent="-34290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Сеть: 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Создание надежной и безопасной сети для обеспечения связи между всеми компонентами системы и ее пользователями.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7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8457A-865E-6A6C-467F-07724898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11DC40-CB7A-AECC-909B-C6B97CF98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5946101" cy="3568139"/>
          </a:xfrm>
        </p:spPr>
        <p:txBody>
          <a:bodyPr/>
          <a:lstStyle/>
          <a:p>
            <a:r>
              <a:rPr lang="ru-RU" b="1" i="0" dirty="0">
                <a:solidFill>
                  <a:srgbClr val="000000"/>
                </a:solidFill>
                <a:effectLst/>
              </a:rPr>
              <a:t>Затраты и Финансирование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Затраты на ИТ Инфраструктуру: $1,000 - $10,000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Затраты на Разработку и Внедрение Систем: $500 - $2000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Операционные Расходы: $1000 - $10,000 в год</a:t>
            </a:r>
            <a:endParaRPr lang="ru-RU" dirty="0"/>
          </a:p>
        </p:txBody>
      </p:sp>
      <p:pic>
        <p:nvPicPr>
          <p:cNvPr id="10" name="Рисунок 9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CB85BF9-6E85-B5F3-EAE8-F21CB73AFC9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5207" r="35207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D26A691-4A27-6910-F023-0C28514B9B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80648AE-8D92-38AC-99AF-79047ADAA0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4EDC1AE-12CA-DBFC-05F4-A0827292E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1CC7D87-0AB4-8657-C36A-F776BA26BF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20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1126"/>
            <a:ext cx="5401016" cy="4125701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10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Ожидаемые Результаты </a:t>
            </a:r>
          </a:p>
          <a:p>
            <a:pPr marL="285750" indent="-28575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Улучшение качества обслуживания клиентов через эффективное управление очередями и быструю доставку. </a:t>
            </a:r>
            <a:endParaRPr lang="ru-RU" sz="1600" dirty="0">
              <a:solidFill>
                <a:srgbClr val="000000"/>
              </a:solidFill>
            </a:endParaRPr>
          </a:p>
          <a:p>
            <a:pPr marL="285750" indent="-28575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Рост клиентской базы и увеличение объема заказов благодаря удобному онлайн-сервису доставки. </a:t>
            </a:r>
            <a:endParaRPr lang="ru-RU" sz="1600" dirty="0">
              <a:solidFill>
                <a:srgbClr val="000000"/>
              </a:solidFill>
            </a:endParaRPr>
          </a:p>
          <a:p>
            <a:pPr marL="285750" indent="-285750"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Улучшение имиджа компании и укрепление ее позиций на рынке автозапчастей в Москве.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51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Физический состав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4465"/>
            <a:ext cx="5413457" cy="1769159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base">
              <a:lnSpc>
                <a:spcPct val="100000"/>
              </a:lnSpc>
            </a:pPr>
            <a:r>
              <a:rPr lang="ru-RU" sz="1600" b="1" i="0" dirty="0">
                <a:solidFill>
                  <a:srgbClr val="000000"/>
                </a:solidFill>
                <a:effectLst/>
              </a:rPr>
              <a:t>Дата-центр:</a:t>
            </a: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Помещение с оборудованием для хранения серверов и систем хранения данных. </a:t>
            </a:r>
            <a:endParaRPr lang="ru-RU" sz="1600" dirty="0">
              <a:solidFill>
                <a:srgbClr val="000000"/>
              </a:solidFill>
            </a:endParaRP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 err="1">
                <a:solidFill>
                  <a:srgbClr val="000000"/>
                </a:solidFill>
                <a:effectLst/>
              </a:rPr>
              <a:t>Рacks</a:t>
            </a:r>
            <a:r>
              <a:rPr lang="ru-RU" sz="1600" b="0" i="0" dirty="0">
                <a:solidFill>
                  <a:srgbClr val="000000"/>
                </a:solidFill>
                <a:effectLst/>
              </a:rPr>
              <a:t> (стойки) для размещения серверов. </a:t>
            </a:r>
            <a:endParaRPr lang="ru-RU" sz="1600" dirty="0">
              <a:solidFill>
                <a:srgbClr val="000000"/>
              </a:solidFill>
            </a:endParaRPr>
          </a:p>
          <a:p>
            <a:pPr algn="l" rtl="0" fontAlgn="base">
              <a:lnSpc>
                <a:spcPct val="100000"/>
              </a:lnSpc>
            </a:pPr>
            <a:r>
              <a:rPr lang="ru-RU" sz="1600" b="0" i="0" dirty="0">
                <a:solidFill>
                  <a:srgbClr val="000000"/>
                </a:solidFill>
                <a:effectLst/>
              </a:rPr>
              <a:t>Кабельные системы для подключения всех компонентов.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8643C-3C37-D494-A6AC-31C0F3665BF5}"/>
              </a:ext>
            </a:extLst>
          </p:cNvPr>
          <p:cNvSpPr txBox="1"/>
          <p:nvPr/>
        </p:nvSpPr>
        <p:spPr>
          <a:xfrm>
            <a:off x="782070" y="3775649"/>
            <a:ext cx="5478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dirty="0">
                <a:solidFill>
                  <a:srgbClr val="000000"/>
                </a:solidFill>
                <a:effectLst/>
              </a:rPr>
              <a:t>ИТ Отдел: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</a:rPr>
              <a:t>Администраторы серверов: Управление и поддержка серверов. 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</a:rPr>
              <a:t>Сетевые администраторы: Управление сетевой инфраструктурой. 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</a:rPr>
              <a:t>Специалисты по безопасности: Обеспечение безопасности данных и сетей. 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</a:rPr>
              <a:t>Техподдержка: Поддержка пользователей и решение технических проблем. </a:t>
            </a:r>
            <a:br>
              <a:rPr lang="ru-RU" sz="1600" dirty="0"/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86780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623236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b="0" i="0" dirty="0">
                <a:solidFill>
                  <a:srgbClr val="000000"/>
                </a:solidFill>
                <a:effectLst/>
              </a:rPr>
              <a:t>Реализация Надежной Работы</a:t>
            </a:r>
            <a:endParaRPr lang="ru-RU" sz="2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801126"/>
            <a:ext cx="5401016" cy="4125701"/>
          </a:xfrm>
        </p:spPr>
        <p:txBody>
          <a:bodyPr rtlCol="0"/>
          <a:lstStyle>
            <a:defPPr>
              <a:defRPr lang="ru-RU"/>
            </a:defPPr>
          </a:lstStyle>
          <a:p>
            <a:pPr algn="l" rtl="0" fontAlgn="ctr"/>
            <a:r>
              <a:rPr lang="ru-RU" sz="1600" b="0" i="0" dirty="0">
                <a:solidFill>
                  <a:srgbClr val="000000"/>
                </a:solidFill>
                <a:effectLst/>
              </a:rPr>
              <a:t>Резервирование: Внедрение систем резервного копирования и восстановления данных.</a:t>
            </a:r>
          </a:p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</a:rPr>
              <a:t>Отказоустойчивость: Использование кластеров серверов и дублирование ключевых систем. </a:t>
            </a:r>
          </a:p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</a:rPr>
              <a:t>Мониторинг: Постоянный мониторинг состояния оборудования и сети. </a:t>
            </a:r>
            <a:endParaRPr lang="ru-RU" sz="1600" dirty="0">
              <a:solidFill>
                <a:srgbClr val="000000"/>
              </a:solidFill>
            </a:endParaRPr>
          </a:p>
          <a:p>
            <a:pPr algn="l"/>
            <a:r>
              <a:rPr lang="ru-RU" sz="1600" b="0" i="0" dirty="0">
                <a:solidFill>
                  <a:srgbClr val="000000"/>
                </a:solidFill>
                <a:effectLst/>
              </a:rPr>
              <a:t>Планирование Обслуживания: Регулярное техническое обслуживание и обновление систем.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54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Ефремова Вера</a:t>
            </a:r>
          </a:p>
          <a:p>
            <a:pPr rtl="0"/>
            <a:r>
              <a:rPr lang="ru-RU" dirty="0"/>
              <a:t>НБИбд-01-22</a:t>
            </a:r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/>
              <a:t>parts</a:t>
            </a:r>
            <a:r>
              <a:rPr lang="en-US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  <a:latin typeface="Arial Black (Заголовки)"/>
              </a:rPr>
              <a:t>Обеспечение Широкого Ассортимента</a:t>
            </a:r>
            <a:endParaRPr lang="ru-RU" dirty="0">
              <a:latin typeface="Arial Black (Заголовки)"/>
            </a:endParaRP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97920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Предоставление клиентам максимально полного ассортимента автозапчастей, охватывающего различные марки и модели автомобилей.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442413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Высокий Уровень Обслуживания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4102420"/>
            <a:ext cx="5257800" cy="1036356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Обеспечение выдающегося уровня обслуживания, включая быструю обработку заказов, качественные консультации и оперативную службу поддержки.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5120439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Конкурентоспособные  Цены 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733969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Предложение конкурентоспособных цен на автозапчасти, делая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C0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привлекательным выбором для клиентов.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Развитие Онлайн-Присутствия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Активное развитие онлайн-платформы для удобства заказов и максимального охвата целевой аудитории.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Партнерства и Сотрудничество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91066"/>
            <a:ext cx="5257800" cy="96792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Установление партнерских отношений с автосервисами, мастерскими и другими игроками в автомобильной индустрии для взаимной поддержки и расширения клиентской базы. 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823927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Инновации и Технологический Прогресс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497561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Интеграция инноваций и современных технологий в обслуживание клиентов, управление запасами и логистику.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20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71211"/>
            <a:ext cx="5744335" cy="979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цели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61434"/>
            <a:ext cx="575352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Экологическая Ответственность</a:t>
            </a:r>
            <a:endParaRPr lang="ru-RU" dirty="0"/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35068"/>
            <a:ext cx="5257800" cy="63186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Способствование устойчивого потребления и продажи экологически чистых автозапчастей, с учетом экологических требований. </a:t>
            </a:r>
            <a:endParaRPr lang="ru-RU" dirty="0"/>
          </a:p>
        </p:txBody>
      </p:sp>
      <p:sp>
        <p:nvSpPr>
          <p:cNvPr id="93" name="Текст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145535"/>
            <a:ext cx="5753520" cy="4320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i="0" dirty="0">
                <a:solidFill>
                  <a:srgbClr val="000000"/>
                </a:solidFill>
                <a:effectLst/>
              </a:rPr>
              <a:t>Брендирование и Репутация</a:t>
            </a:r>
            <a:endParaRPr lang="ru-RU" dirty="0"/>
          </a:p>
        </p:txBody>
      </p:sp>
      <p:sp>
        <p:nvSpPr>
          <p:cNvPr id="92" name="Текст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3716568"/>
            <a:ext cx="5257800" cy="74361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Создание уникального и узнаваемого бренда, а также укрепление репутации </a:t>
            </a:r>
            <a:r>
              <a:rPr lang="ru-RU" sz="1400" b="1" i="0" dirty="0" err="1">
                <a:solidFill>
                  <a:srgbClr val="000000"/>
                </a:solidFill>
                <a:effectLst/>
              </a:rPr>
              <a:t>Parts</a:t>
            </a:r>
            <a:r>
              <a:rPr lang="ru-RU" sz="1400" b="0" i="0" dirty="0" err="1">
                <a:solidFill>
                  <a:srgbClr val="FF9900"/>
                </a:solidFill>
                <a:effectLst/>
              </a:rPr>
              <a:t>hub</a:t>
            </a:r>
            <a:r>
              <a:rPr lang="ru-RU" sz="1400" b="0" i="0" dirty="0">
                <a:solidFill>
                  <a:srgbClr val="FF99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как надежного поставщика автозапчастей.</a:t>
            </a:r>
            <a:endParaRPr lang="ru-RU" dirty="0"/>
          </a:p>
        </p:txBody>
      </p:sp>
      <p:pic>
        <p:nvPicPr>
          <p:cNvPr id="70" name="Рисунок 31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" name="Текст 92">
            <a:extLst>
              <a:ext uri="{FF2B5EF4-FFF2-40B4-BE49-F238E27FC236}">
                <a16:creationId xmlns:a16="http://schemas.microsoft.com/office/drawing/2014/main" id="{44C9C4B0-3C5B-CAD6-C77B-781973F13791}"/>
              </a:ext>
            </a:extLst>
          </p:cNvPr>
          <p:cNvSpPr txBox="1">
            <a:spLocks/>
          </p:cNvSpPr>
          <p:nvPr/>
        </p:nvSpPr>
        <p:spPr>
          <a:xfrm>
            <a:off x="838199" y="4460180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000000"/>
                </a:solidFill>
                <a:effectLst/>
              </a:rPr>
              <a:t>Устойчивый Рост и Расширение</a:t>
            </a:r>
            <a:endParaRPr lang="ru-RU" dirty="0"/>
          </a:p>
        </p:txBody>
      </p:sp>
      <p:sp>
        <p:nvSpPr>
          <p:cNvPr id="3" name="Текст 91">
            <a:extLst>
              <a:ext uri="{FF2B5EF4-FFF2-40B4-BE49-F238E27FC236}">
                <a16:creationId xmlns:a16="http://schemas.microsoft.com/office/drawing/2014/main" id="{3C9A20C8-7984-E5FA-6AEF-D7B081964DD1}"/>
              </a:ext>
            </a:extLst>
          </p:cNvPr>
          <p:cNvSpPr txBox="1">
            <a:spLocks/>
          </p:cNvSpPr>
          <p:nvPr/>
        </p:nvSpPr>
        <p:spPr>
          <a:xfrm>
            <a:off x="838199" y="5133814"/>
            <a:ext cx="5257800" cy="6318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Calibri" panose="020B0504020202020204" pitchFamily="34" charset="77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Планомерное расширение бизнеса, включая открытие новых точек продаж, расширение ассортимента и привлечение новых клиентов.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 descr="Заполнитель временной шкалы ">
            <a:extLst>
              <a:ext uri="{FF2B5EF4-FFF2-40B4-BE49-F238E27FC236}">
                <a16:creationId xmlns:a16="http://schemas.microsoft.com/office/drawing/2014/main" id="{E1432900-9359-73E3-90E3-5C1AF6F1D226}"/>
              </a:ext>
            </a:extLst>
          </p:cNvPr>
          <p:cNvGrpSpPr/>
          <p:nvPr/>
        </p:nvGrpSpPr>
        <p:grpSpPr>
          <a:xfrm>
            <a:off x="308689" y="1430444"/>
            <a:ext cx="11205589" cy="4860624"/>
            <a:chOff x="308689" y="1430445"/>
            <a:chExt cx="11205589" cy="486062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788FD85-2962-A5C9-FCBA-44EF4F95E3A1}"/>
                </a:ext>
              </a:extLst>
            </p:cNvPr>
            <p:cNvSpPr/>
            <p:nvPr/>
          </p:nvSpPr>
          <p:spPr>
            <a:xfrm>
              <a:off x="308689" y="1430445"/>
              <a:ext cx="11205589" cy="4860624"/>
            </a:xfrm>
            <a:prstGeom prst="rect">
              <a:avLst/>
            </a:prstGeom>
            <a:noFill/>
          </p:spPr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F757DB45-BCAE-841B-2621-C5730AB40FE0}"/>
                </a:ext>
              </a:extLst>
            </p:cNvPr>
            <p:cNvSpPr/>
            <p:nvPr/>
          </p:nvSpPr>
          <p:spPr>
            <a:xfrm>
              <a:off x="318383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ПЛАНИРОВАНИЕ</a:t>
              </a: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17F77E0E-DB66-62B1-B608-6AC52732ECAF}"/>
                </a:ext>
              </a:extLst>
            </p:cNvPr>
            <p:cNvSpPr/>
            <p:nvPr/>
          </p:nvSpPr>
          <p:spPr>
            <a:xfrm>
              <a:off x="318382" y="2725208"/>
              <a:ext cx="2150925" cy="3565860"/>
            </a:xfrm>
            <a:custGeom>
              <a:avLst/>
              <a:gdLst>
                <a:gd name="connsiteX0" fmla="*/ 0 w 2150924"/>
                <a:gd name="connsiteY0" fmla="*/ 0 h 4110490"/>
                <a:gd name="connsiteX1" fmla="*/ 2150924 w 2150924"/>
                <a:gd name="connsiteY1" fmla="*/ 0 h 4110490"/>
                <a:gd name="connsiteX2" fmla="*/ 2150924 w 2150924"/>
                <a:gd name="connsiteY2" fmla="*/ 4110490 h 4110490"/>
                <a:gd name="connsiteX3" fmla="*/ 0 w 2150924"/>
                <a:gd name="connsiteY3" fmla="*/ 4110490 h 4110490"/>
                <a:gd name="connsiteX4" fmla="*/ 0 w 2150924"/>
                <a:gd name="connsiteY4" fmla="*/ 0 h 41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10490">
                  <a:moveTo>
                    <a:pt x="0" y="0"/>
                  </a:moveTo>
                  <a:lnTo>
                    <a:pt x="2150924" y="0"/>
                  </a:lnTo>
                  <a:lnTo>
                    <a:pt x="2150924" y="4110490"/>
                  </a:lnTo>
                  <a:lnTo>
                    <a:pt x="0" y="4110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3879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Исследование рынка: </a:t>
              </a:r>
              <a:r>
                <a:rPr lang="ru-RU" sz="1400" b="0" i="0" kern="1200" dirty="0"/>
                <a:t>Проведение детального анализа рынка автозапчастей в Москве, выявление конкурентов, определение требований клиентов.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Определение целевой аудитории: </a:t>
              </a:r>
              <a:r>
                <a:rPr lang="ru-RU" sz="1400" b="0" i="0" kern="1200" dirty="0"/>
                <a:t>Идентификация основных потребителей и их потребностей. </a:t>
              </a: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598A366-C318-57FB-A3D8-E881A56C9508}"/>
                </a:ext>
              </a:extLst>
            </p:cNvPr>
            <p:cNvSpPr/>
            <p:nvPr/>
          </p:nvSpPr>
          <p:spPr>
            <a:xfrm>
              <a:off x="2577202" y="2079931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59696"/>
                <a:satOff val="2957"/>
                <a:lumOff val="643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МАРКЕТИНГ</a:t>
              </a: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807123D9-2D93-8AF6-F239-2BD27807CB8C}"/>
                </a:ext>
              </a:extLst>
            </p:cNvPr>
            <p:cNvSpPr/>
            <p:nvPr/>
          </p:nvSpPr>
          <p:spPr>
            <a:xfrm>
              <a:off x="2567506" y="2725208"/>
              <a:ext cx="2160619" cy="3565860"/>
            </a:xfrm>
            <a:custGeom>
              <a:avLst/>
              <a:gdLst>
                <a:gd name="connsiteX0" fmla="*/ 0 w 2150924"/>
                <a:gd name="connsiteY0" fmla="*/ 0 h 4158874"/>
                <a:gd name="connsiteX1" fmla="*/ 2150924 w 2150924"/>
                <a:gd name="connsiteY1" fmla="*/ 0 h 4158874"/>
                <a:gd name="connsiteX2" fmla="*/ 2150924 w 2150924"/>
                <a:gd name="connsiteY2" fmla="*/ 4158874 h 4158874"/>
                <a:gd name="connsiteX3" fmla="*/ 0 w 2150924"/>
                <a:gd name="connsiteY3" fmla="*/ 4158874 h 4158874"/>
                <a:gd name="connsiteX4" fmla="*/ 0 w 2150924"/>
                <a:gd name="connsiteY4" fmla="*/ 0 h 415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4158874">
                  <a:moveTo>
                    <a:pt x="0" y="0"/>
                  </a:moveTo>
                  <a:lnTo>
                    <a:pt x="2150924" y="0"/>
                  </a:lnTo>
                  <a:lnTo>
                    <a:pt x="2150924" y="4158874"/>
                  </a:lnTo>
                  <a:lnTo>
                    <a:pt x="0" y="4158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201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marL="0" lvl="0" indent="0" algn="l" defTabSz="6667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Брендинг и </a:t>
              </a:r>
              <a:r>
                <a:rPr lang="ru-RU" sz="1400" b="1" dirty="0"/>
                <a:t>и</a:t>
              </a:r>
              <a:r>
                <a:rPr lang="ru-RU" sz="1400" b="1" i="0" kern="1200" dirty="0"/>
                <a:t>дентичность: </a:t>
              </a:r>
              <a:r>
                <a:rPr lang="ru-RU" sz="1400" b="0" i="0" kern="1200" dirty="0"/>
                <a:t>Разработка уникального бренда и логотипа, создание корпоративного стиля. </a:t>
              </a:r>
              <a:endParaRPr lang="ru-RU" sz="1400" b="1" i="0" kern="1200" dirty="0">
                <a:latin typeface="+mn-lt"/>
                <a:cs typeface="Calibri"/>
              </a:endParaRPr>
            </a:p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b="1" i="0" kern="1200" dirty="0"/>
                <a:t>Цифровой маркетинг: </a:t>
              </a:r>
              <a:r>
                <a:rPr lang="ru-RU" sz="1400" b="0" i="0" kern="1200" dirty="0"/>
                <a:t>Запуск онлайн-рекламных кампаний, SEO-оптимизация веб-сайта, привлечение через социальные сети. 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AFB8EE77-CCF7-3682-B40C-D4A205BB5F37}"/>
                </a:ext>
              </a:extLst>
            </p:cNvPr>
            <p:cNvSpPr/>
            <p:nvPr/>
          </p:nvSpPr>
          <p:spPr>
            <a:xfrm>
              <a:off x="4836021" y="2075974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19392"/>
                <a:satOff val="5915"/>
                <a:lumOff val="1286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ДИЗАЙН</a:t>
              </a: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9027AB8-BD9C-8502-E490-51E83CFFAEA2}"/>
                </a:ext>
              </a:extLst>
            </p:cNvPr>
            <p:cNvSpPr/>
            <p:nvPr/>
          </p:nvSpPr>
          <p:spPr>
            <a:xfrm>
              <a:off x="4836021" y="2721250"/>
              <a:ext cx="2150924" cy="3565859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4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Онлайн-Платформа: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Разработка удобного и интуитивно понятного веб-сайта с дружелюбным интерфейсом.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Логистика и Упаковка: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Проектирование эффективной системы логистики и упаковки для обеспечения быстрой и безопасной доставки товаров. </a:t>
              </a: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F08D7BCB-222A-106A-5AC2-7F6F3A330E5C}"/>
                </a:ext>
              </a:extLst>
            </p:cNvPr>
            <p:cNvSpPr/>
            <p:nvPr/>
          </p:nvSpPr>
          <p:spPr>
            <a:xfrm>
              <a:off x="7094839" y="2075973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179088"/>
                <a:satOff val="8872"/>
                <a:lumOff val="19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СТРАТЕГИЯ</a:t>
              </a: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1E9CA98-0D54-CF6A-7AFF-E6E524CC55C7}"/>
                </a:ext>
              </a:extLst>
            </p:cNvPr>
            <p:cNvSpPr/>
            <p:nvPr/>
          </p:nvSpPr>
          <p:spPr>
            <a:xfrm>
              <a:off x="7094840" y="2710652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2464" tIns="212464" rIns="212464" bIns="212464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Ценообразование: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Определение конкурентоспособных цен с учетом качества товаров и услуг.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Управление запасами: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Внедрение системы управления запасами для минимизации потерь и обеспечения постоянной доступности товаров. </a:t>
              </a: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56190C6-1012-23F4-C039-1FCAECA45CD3}"/>
                </a:ext>
              </a:extLst>
            </p:cNvPr>
            <p:cNvSpPr/>
            <p:nvPr/>
          </p:nvSpPr>
          <p:spPr>
            <a:xfrm>
              <a:off x="9353659" y="2082499"/>
              <a:ext cx="2150924" cy="645277"/>
            </a:xfrm>
            <a:custGeom>
              <a:avLst/>
              <a:gdLst>
                <a:gd name="connsiteX0" fmla="*/ 0 w 2150924"/>
                <a:gd name="connsiteY0" fmla="*/ 0 h 645277"/>
                <a:gd name="connsiteX1" fmla="*/ 2150924 w 2150924"/>
                <a:gd name="connsiteY1" fmla="*/ 0 h 645277"/>
                <a:gd name="connsiteX2" fmla="*/ 2150924 w 2150924"/>
                <a:gd name="connsiteY2" fmla="*/ 645277 h 645277"/>
                <a:gd name="connsiteX3" fmla="*/ 0 w 2150924"/>
                <a:gd name="connsiteY3" fmla="*/ 645277 h 645277"/>
                <a:gd name="connsiteX4" fmla="*/ 0 w 2150924"/>
                <a:gd name="connsiteY4" fmla="*/ 0 h 6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645277">
                  <a:moveTo>
                    <a:pt x="0" y="0"/>
                  </a:moveTo>
                  <a:lnTo>
                    <a:pt x="2150924" y="0"/>
                  </a:lnTo>
                  <a:lnTo>
                    <a:pt x="2150924" y="645277"/>
                  </a:lnTo>
                  <a:lnTo>
                    <a:pt x="0" y="645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-238784"/>
                <a:satOff val="11829"/>
                <a:lumOff val="257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9971" tIns="169971" rIns="169971" bIns="169971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000" b="0" i="0" kern="1200" dirty="0">
                  <a:latin typeface="Avenir Next LT Pro" panose="020B0504020202020204" pitchFamily="34" charset="77"/>
                  <a:cs typeface="Calibri"/>
                </a:rPr>
                <a:t>ЗАПУСК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9FCCD1D-B514-6DFA-BEB8-992AA8F1C8AF}"/>
                </a:ext>
              </a:extLst>
            </p:cNvPr>
            <p:cNvSpPr/>
            <p:nvPr/>
          </p:nvSpPr>
          <p:spPr>
            <a:xfrm>
              <a:off x="9353659" y="2710651"/>
              <a:ext cx="2150924" cy="3576457"/>
            </a:xfrm>
            <a:custGeom>
              <a:avLst/>
              <a:gdLst>
                <a:gd name="connsiteX0" fmla="*/ 0 w 2150924"/>
                <a:gd name="connsiteY0" fmla="*/ 0 h 3334810"/>
                <a:gd name="connsiteX1" fmla="*/ 2150924 w 2150924"/>
                <a:gd name="connsiteY1" fmla="*/ 0 h 3334810"/>
                <a:gd name="connsiteX2" fmla="*/ 2150924 w 2150924"/>
                <a:gd name="connsiteY2" fmla="*/ 3334810 h 3334810"/>
                <a:gd name="connsiteX3" fmla="*/ 0 w 2150924"/>
                <a:gd name="connsiteY3" fmla="*/ 3334810 h 3334810"/>
                <a:gd name="connsiteX4" fmla="*/ 0 w 2150924"/>
                <a:gd name="connsiteY4" fmla="*/ 0 h 333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924" h="3334810">
                  <a:moveTo>
                    <a:pt x="0" y="0"/>
                  </a:moveTo>
                  <a:lnTo>
                    <a:pt x="2150924" y="0"/>
                  </a:lnTo>
                  <a:lnTo>
                    <a:pt x="2150924" y="3334810"/>
                  </a:lnTo>
                  <a:lnTo>
                    <a:pt x="0" y="3334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182880" rIns="182880" bIns="182880" numCol="1" spcCol="1270" rtlCol="0" anchor="t" anchorCtr="0">
              <a:noAutofit/>
            </a:bodyPr>
            <a:lstStyle/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Маркетинговые Акции: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Проведение запускающих маркетинговых акций, скидок и специальных предложений для первых клиентов. </a:t>
              </a:r>
            </a:p>
            <a:p>
              <a:pPr algn="l" rtl="0" fontAlgn="base"/>
              <a:endParaRPr lang="ru-RU" sz="1400" b="0" i="0" dirty="0">
                <a:solidFill>
                  <a:srgbClr val="000000"/>
                </a:solidFill>
                <a:effectLst/>
              </a:endParaRPr>
            </a:p>
            <a:p>
              <a:pPr algn="l" rtl="0" fontAlgn="base"/>
              <a:r>
                <a:rPr lang="ru-RU" sz="1400" b="1" i="0" dirty="0">
                  <a:solidFill>
                    <a:srgbClr val="000000"/>
                  </a:solidFill>
                  <a:effectLst/>
                </a:rPr>
                <a:t>Открытие Онлайн-Платформы: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 Запуск веб-сайта </a:t>
              </a:r>
              <a:r>
                <a:rPr lang="ru-RU" sz="1400" b="1" i="0" dirty="0" err="1">
                  <a:solidFill>
                    <a:srgbClr val="000000"/>
                  </a:solidFill>
                  <a:effectLst/>
                </a:rPr>
                <a:t>Parts</a:t>
              </a:r>
              <a:r>
                <a:rPr lang="ru-RU" sz="1400" b="0" i="0" dirty="0" err="1">
                  <a:solidFill>
                    <a:srgbClr val="FF9900"/>
                  </a:solidFill>
                  <a:effectLst/>
                </a:rPr>
                <a:t>hub</a:t>
              </a:r>
              <a:r>
                <a:rPr lang="ru-RU" sz="1400" b="0" i="0" dirty="0">
                  <a:solidFill>
                    <a:srgbClr val="FF9900"/>
                  </a:solidFill>
                  <a:effectLst/>
                </a:rPr>
                <a:t> </a:t>
              </a:r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и активация онлайн-платформы для приема заказов. </a:t>
              </a:r>
            </a:p>
            <a:p>
              <a:pPr algn="l" rtl="0" fontAlgn="base"/>
              <a:r>
                <a:rPr lang="ru-RU" sz="1400" b="0" i="0" dirty="0">
                  <a:solidFill>
                    <a:srgbClr val="000000"/>
                  </a:solidFill>
                  <a:effectLst/>
                </a:rPr>
                <a:t>  </a:t>
              </a:r>
            </a:p>
          </p:txBody>
        </p:sp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0"/>
            <a:ext cx="10122632" cy="6520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ЗАПУСКА магазина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0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09"/>
            <a:ext cx="56692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ДЛЯ БИЗНЕСА ПОХОЖИ НА АВТОБУСЫ. ВСЕГДА ПОЯВИТСЯ СЛЕДУЮЩАЯ.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Ричард Брэнсон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578878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8586462" y="1801064"/>
            <a:ext cx="559514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ВРЕМЕННАЯ ШКАЛА</a:t>
            </a:r>
          </a:p>
        </p:txBody>
      </p:sp>
      <p:graphicFrame>
        <p:nvGraphicFramePr>
          <p:cNvPr id="7" name="Таблица 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679339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СЕН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Начало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анализа рынка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бренда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НОЯ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Цифровой маркетинг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стратегическое планирование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ЯНВ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  <a:endParaRPr lang="ru-RU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Разработка Онлайн-Платформы 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и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 дизайн логистики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МАР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 акций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тестирование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веб-сайта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МАЙ</a:t>
                      </a:r>
                      <a:r>
                        <a:rPr lang="ru-RU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2023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Официальный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запуск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и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мониторинг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 с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анализом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parts</a:t>
            </a:r>
            <a:r>
              <a:rPr lang="en-US" dirty="0" err="1">
                <a:solidFill>
                  <a:srgbClr val="FF9900"/>
                </a:solidFill>
              </a:rPr>
              <a:t>hub</a:t>
            </a:r>
            <a:endParaRPr lang="ru-RU" dirty="0">
              <a:solidFill>
                <a:srgbClr val="FF99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современная презентация</Template>
  <TotalTime>384</TotalTime>
  <Words>2029</Words>
  <Application>Microsoft Office PowerPoint</Application>
  <PresentationFormat>Широкоэкранный</PresentationFormat>
  <Paragraphs>261</Paragraphs>
  <Slides>32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Arial Black (Заголовки)</vt:lpstr>
      <vt:lpstr>Avenir Next LT Pro</vt:lpstr>
      <vt:lpstr>Calibri</vt:lpstr>
      <vt:lpstr>Gill Sans Ultra Bold</vt:lpstr>
      <vt:lpstr>WordVisi_MSFontService</vt:lpstr>
      <vt:lpstr>WordVisiCarriageReturn_MSFontService</vt:lpstr>
      <vt:lpstr>Тема Office</vt:lpstr>
      <vt:lpstr>Магазин автозапчастей partshub</vt:lpstr>
      <vt:lpstr>Вступле-ние</vt:lpstr>
      <vt:lpstr>ОСНОВНЫЕ ЦЕЛИ</vt:lpstr>
      <vt:lpstr>Основные цели</vt:lpstr>
      <vt:lpstr>Основные цели</vt:lpstr>
      <vt:lpstr>Основные цели</vt:lpstr>
      <vt:lpstr>ПЛАН ЗАПУСКА магазина</vt:lpstr>
      <vt:lpstr>ВОЗМОЖНОСТИ ДЛЯ БИЗНЕСА ПОХОЖИ НА АВТОБУСЫ. ВСЕГДА ПОЯВИТСЯ СЛЕДУЮЩАЯ.</vt:lpstr>
      <vt:lpstr>ВРЕМЕННАЯ ШКАЛА</vt:lpstr>
      <vt:lpstr>Бизнес-план</vt:lpstr>
      <vt:lpstr>Архитектура</vt:lpstr>
      <vt:lpstr>Архитектура</vt:lpstr>
      <vt:lpstr>Риски и стратегии устранения</vt:lpstr>
      <vt:lpstr>Риски и стратегии устранения</vt:lpstr>
      <vt:lpstr>Риски и стратегии устранения</vt:lpstr>
      <vt:lpstr>ПОДВЕДЕНИЕ ИТОГОВ</vt:lpstr>
      <vt:lpstr>Презентация PowerPoint</vt:lpstr>
      <vt:lpstr>Проблема</vt:lpstr>
      <vt:lpstr>сайт</vt:lpstr>
      <vt:lpstr>реализация ит-инфраструктуры</vt:lpstr>
      <vt:lpstr>реализация ит-инфраструктуры</vt:lpstr>
      <vt:lpstr>Технологии</vt:lpstr>
      <vt:lpstr>Ключевые Проблемы</vt:lpstr>
      <vt:lpstr>Стратегия</vt:lpstr>
      <vt:lpstr>Стратегия</vt:lpstr>
      <vt:lpstr>ИТ Инфраструктура и Системы</vt:lpstr>
      <vt:lpstr>ИТ Инфраструктура и Системы</vt:lpstr>
      <vt:lpstr>Технологии</vt:lpstr>
      <vt:lpstr>Результаты</vt:lpstr>
      <vt:lpstr>Физический состав</vt:lpstr>
      <vt:lpstr>Реализация Надежной Работы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Магазин автозапчастей partshub</dc:title>
  <dc:creator>Ефремова Вера</dc:creator>
  <cp:lastModifiedBy>Ефремова Вера</cp:lastModifiedBy>
  <cp:revision>3</cp:revision>
  <dcterms:created xsi:type="dcterms:W3CDTF">2023-12-04T23:01:07Z</dcterms:created>
  <dcterms:modified xsi:type="dcterms:W3CDTF">2024-06-11T12:24:51Z</dcterms:modified>
</cp:coreProperties>
</file>